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311" r:id="rId5"/>
    <p:sldId id="312" r:id="rId6"/>
    <p:sldId id="313" r:id="rId7"/>
    <p:sldId id="314" r:id="rId8"/>
    <p:sldId id="317" r:id="rId9"/>
    <p:sldId id="315" r:id="rId10"/>
    <p:sldId id="316" r:id="rId11"/>
    <p:sldId id="318" r:id="rId12"/>
    <p:sldId id="319" r:id="rId13"/>
    <p:sldId id="320" r:id="rId14"/>
    <p:sldId id="322" r:id="rId15"/>
    <p:sldId id="321" r:id="rId16"/>
    <p:sldId id="323" r:id="rId17"/>
    <p:sldId id="3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312"/>
            <p14:sldId id="313"/>
            <p14:sldId id="314"/>
            <p14:sldId id="317"/>
            <p14:sldId id="315"/>
            <p14:sldId id="316"/>
            <p14:sldId id="318"/>
            <p14:sldId id="319"/>
            <p14:sldId id="320"/>
            <p14:sldId id="322"/>
            <p14:sldId id="321"/>
            <p14:sldId id="323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4" autoAdjust="0"/>
    <p:restoredTop sz="86408" autoAdjust="0"/>
  </p:normalViewPr>
  <p:slideViewPr>
    <p:cSldViewPr snapToGrid="0">
      <p:cViewPr varScale="1">
        <p:scale>
          <a:sx n="106" d="100"/>
          <a:sy n="106" d="100"/>
        </p:scale>
        <p:origin x="7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CL-Health-NLP/nlp-one-day-workshop/tree/main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/>
          </a:bodyPr>
          <a:lstStyle/>
          <a:p>
            <a:r>
              <a:rPr lang="en-US" sz="2800" dirty="0"/>
              <a:t>Natural Language Processing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i="1" dirty="0"/>
              <a:t>NLP in one day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EFFA-FD60-7E72-EEF5-D62F7CFD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02A57C-7DBD-6215-360F-99EE3ADE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DA2F0-E830-BC52-D694-7B8C8A9D3AB6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69B661-E202-9344-FD2E-41CBA7DBC16B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4B9B0-E7B3-8BC7-822B-90D47FBDEEC0}"/>
              </a:ext>
            </a:extLst>
          </p:cNvPr>
          <p:cNvSpPr/>
          <p:nvPr/>
        </p:nvSpPr>
        <p:spPr>
          <a:xfrm>
            <a:off x="733926" y="4788567"/>
            <a:ext cx="4944979" cy="114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Post-workshop – self-study reading material</a:t>
            </a:r>
          </a:p>
          <a:p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5DA394E-0111-AB04-BCC0-96018B2904A6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CF5BF2F-9015-D717-91B4-A3BCA48182A6}"/>
              </a:ext>
            </a:extLst>
          </p:cNvPr>
          <p:cNvSpPr/>
          <p:nvPr/>
        </p:nvSpPr>
        <p:spPr>
          <a:xfrm>
            <a:off x="2703093" y="4110790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1248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E077-6467-6A51-D671-5708ECE2D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B4DE5C-F3CD-EB1B-3C1C-A0E5BD1C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866E7-2008-EA64-7583-5185F9955F80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D5EE4-7340-6158-C76F-C409A68806D8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3A359-3833-24D4-871B-BB73328569C7}"/>
              </a:ext>
            </a:extLst>
          </p:cNvPr>
          <p:cNvSpPr/>
          <p:nvPr/>
        </p:nvSpPr>
        <p:spPr>
          <a:xfrm>
            <a:off x="733926" y="4788567"/>
            <a:ext cx="4944979" cy="114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Post-workshop – self-study reading material</a:t>
            </a:r>
          </a:p>
          <a:p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C460B07-503E-4B69-1F5F-DB62E65F4129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0910D21-CF79-DB69-F623-5F1230E52A16}"/>
              </a:ext>
            </a:extLst>
          </p:cNvPr>
          <p:cNvSpPr/>
          <p:nvPr/>
        </p:nvSpPr>
        <p:spPr>
          <a:xfrm>
            <a:off x="2703093" y="4110790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3" name="Extract 12">
            <a:extLst>
              <a:ext uri="{FF2B5EF4-FFF2-40B4-BE49-F238E27FC236}">
                <a16:creationId xmlns:a16="http://schemas.microsoft.com/office/drawing/2014/main" id="{59C33220-FD59-7580-B81C-A3B7ED6FE71E}"/>
              </a:ext>
            </a:extLst>
          </p:cNvPr>
          <p:cNvSpPr/>
          <p:nvPr/>
        </p:nvSpPr>
        <p:spPr>
          <a:xfrm>
            <a:off x="6256422" y="2538660"/>
            <a:ext cx="2189747" cy="3283619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4" name="Extract 13">
            <a:extLst>
              <a:ext uri="{FF2B5EF4-FFF2-40B4-BE49-F238E27FC236}">
                <a16:creationId xmlns:a16="http://schemas.microsoft.com/office/drawing/2014/main" id="{D3E1DF40-1AD1-1F4B-C6E7-ABED7323B975}"/>
              </a:ext>
            </a:extLst>
          </p:cNvPr>
          <p:cNvSpPr/>
          <p:nvPr/>
        </p:nvSpPr>
        <p:spPr>
          <a:xfrm rot="10800000">
            <a:off x="6240377" y="1503946"/>
            <a:ext cx="2189747" cy="2982831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8CF80-5F72-8FC0-7A1D-C4494A0B1E4D}"/>
              </a:ext>
            </a:extLst>
          </p:cNvPr>
          <p:cNvSpPr txBox="1"/>
          <p:nvPr/>
        </p:nvSpPr>
        <p:spPr>
          <a:xfrm>
            <a:off x="6240377" y="1035721"/>
            <a:ext cx="2291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Theory, methods</a:t>
            </a:r>
          </a:p>
        </p:txBody>
      </p:sp>
    </p:spTree>
    <p:extLst>
      <p:ext uri="{BB962C8B-B14F-4D97-AF65-F5344CB8AC3E}">
        <p14:creationId xmlns:p14="http://schemas.microsoft.com/office/powerpoint/2010/main" val="3726251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AF41-035C-63CF-39F0-B207CD23B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113240-95E3-5573-0994-014EBA94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DD433-EE84-8A0C-093C-1308A24D2E8E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DC89F-11AC-64F9-C3D9-E564C01341AB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F45EA-863E-5B15-D7B7-E7534486D793}"/>
              </a:ext>
            </a:extLst>
          </p:cNvPr>
          <p:cNvSpPr/>
          <p:nvPr/>
        </p:nvSpPr>
        <p:spPr>
          <a:xfrm>
            <a:off x="733926" y="4788567"/>
            <a:ext cx="4944979" cy="114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Post-workshop – self-study reading material</a:t>
            </a:r>
          </a:p>
          <a:p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4D69AE3-2721-3467-6440-6942B8751BA5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DB3413F-1E2B-6F95-9B26-27E0AD80E7AF}"/>
              </a:ext>
            </a:extLst>
          </p:cNvPr>
          <p:cNvSpPr/>
          <p:nvPr/>
        </p:nvSpPr>
        <p:spPr>
          <a:xfrm>
            <a:off x="2703093" y="4110790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3" name="Extract 12">
            <a:extLst>
              <a:ext uri="{FF2B5EF4-FFF2-40B4-BE49-F238E27FC236}">
                <a16:creationId xmlns:a16="http://schemas.microsoft.com/office/drawing/2014/main" id="{113D80D9-ABCF-7C8C-2118-ECBFA2D704FD}"/>
              </a:ext>
            </a:extLst>
          </p:cNvPr>
          <p:cNvSpPr/>
          <p:nvPr/>
        </p:nvSpPr>
        <p:spPr>
          <a:xfrm>
            <a:off x="6256422" y="2538660"/>
            <a:ext cx="2189747" cy="3283619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4" name="Extract 13">
            <a:extLst>
              <a:ext uri="{FF2B5EF4-FFF2-40B4-BE49-F238E27FC236}">
                <a16:creationId xmlns:a16="http://schemas.microsoft.com/office/drawing/2014/main" id="{B25A71C0-32F8-0D9E-BFA1-AEB9EECFEAD0}"/>
              </a:ext>
            </a:extLst>
          </p:cNvPr>
          <p:cNvSpPr/>
          <p:nvPr/>
        </p:nvSpPr>
        <p:spPr>
          <a:xfrm rot="10800000">
            <a:off x="6240377" y="1503946"/>
            <a:ext cx="2189747" cy="2982831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Manual Operation 14">
            <a:extLst>
              <a:ext uri="{FF2B5EF4-FFF2-40B4-BE49-F238E27FC236}">
                <a16:creationId xmlns:a16="http://schemas.microsoft.com/office/drawing/2014/main" id="{366D1C54-BDF7-FD68-6238-B4E4334D717E}"/>
              </a:ext>
            </a:extLst>
          </p:cNvPr>
          <p:cNvSpPr/>
          <p:nvPr/>
        </p:nvSpPr>
        <p:spPr>
          <a:xfrm rot="10800000">
            <a:off x="9204155" y="1503945"/>
            <a:ext cx="2025319" cy="1925053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Manual Operation 15">
            <a:extLst>
              <a:ext uri="{FF2B5EF4-FFF2-40B4-BE49-F238E27FC236}">
                <a16:creationId xmlns:a16="http://schemas.microsoft.com/office/drawing/2014/main" id="{645B77B1-4D05-88D5-9FB9-78828C67983F}"/>
              </a:ext>
            </a:extLst>
          </p:cNvPr>
          <p:cNvSpPr/>
          <p:nvPr/>
        </p:nvSpPr>
        <p:spPr>
          <a:xfrm>
            <a:off x="9192124" y="3369333"/>
            <a:ext cx="2025319" cy="2452945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9E535-CF8D-4379-36AE-E2A6A6D27942}"/>
              </a:ext>
            </a:extLst>
          </p:cNvPr>
          <p:cNvSpPr txBox="1"/>
          <p:nvPr/>
        </p:nvSpPr>
        <p:spPr>
          <a:xfrm>
            <a:off x="6240377" y="1035721"/>
            <a:ext cx="2291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Theory, 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0C42F-6EFB-E451-CFBF-695D4CCDFB91}"/>
              </a:ext>
            </a:extLst>
          </p:cNvPr>
          <p:cNvSpPr txBox="1"/>
          <p:nvPr/>
        </p:nvSpPr>
        <p:spPr>
          <a:xfrm>
            <a:off x="9533019" y="747559"/>
            <a:ext cx="1559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Practical</a:t>
            </a:r>
          </a:p>
          <a:p>
            <a:r>
              <a:rPr lang="en-US" sz="2400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1482752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AE17-0134-5EFD-3589-C6712C0D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6080-CFF9-F499-A348-17AEC73D7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All course material can be found on GitHub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Let’s take a look: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https://github.com/KCL-Health-NLP/nlp-one-day-workshop/tree/main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438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CA9-7359-C66B-E261-C68A6599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4612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Content Placeholder 9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73DA327D-D29C-65CE-C139-462AC70DC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3700" r="9222" b="35950"/>
          <a:stretch/>
        </p:blipFill>
        <p:spPr>
          <a:xfrm>
            <a:off x="751264" y="1088721"/>
            <a:ext cx="2514601" cy="278765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67901-5E78-97A8-98B3-E5B3BC1D5A93}"/>
              </a:ext>
            </a:extLst>
          </p:cNvPr>
          <p:cNvSpPr txBox="1"/>
          <p:nvPr/>
        </p:nvSpPr>
        <p:spPr>
          <a:xfrm>
            <a:off x="751264" y="4253441"/>
            <a:ext cx="2489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Angus Roberts</a:t>
            </a:r>
          </a:p>
          <a:p>
            <a:r>
              <a:rPr lang="en-US" sz="2400" dirty="0"/>
              <a:t>Senior Lecturer,</a:t>
            </a:r>
          </a:p>
          <a:p>
            <a:r>
              <a:rPr lang="en-US" sz="2400" dirty="0"/>
              <a:t>Health Informatics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ABA3A-4880-F958-5EE1-2FE50947BD57}"/>
              </a:ext>
            </a:extLst>
          </p:cNvPr>
          <p:cNvSpPr txBox="1"/>
          <p:nvPr/>
        </p:nvSpPr>
        <p:spPr>
          <a:xfrm>
            <a:off x="4385718" y="4253440"/>
            <a:ext cx="332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Yamiko</a:t>
            </a:r>
            <a:r>
              <a:rPr lang="en-US" sz="2400" dirty="0"/>
              <a:t> </a:t>
            </a:r>
            <a:r>
              <a:rPr lang="en-US" sz="2400" dirty="0" err="1"/>
              <a:t>Msosa</a:t>
            </a:r>
            <a:endParaRPr lang="en-US" sz="2400" dirty="0"/>
          </a:p>
          <a:p>
            <a:r>
              <a:rPr lang="en-US" sz="2400" dirty="0"/>
              <a:t>Research Fellow,</a:t>
            </a:r>
          </a:p>
          <a:p>
            <a:r>
              <a:rPr lang="en-US" sz="2400" dirty="0"/>
              <a:t>Health Informatics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62BAD-E700-D954-FBCF-BEFCFAAC7152}"/>
              </a:ext>
            </a:extLst>
          </p:cNvPr>
          <p:cNvSpPr txBox="1"/>
          <p:nvPr/>
        </p:nvSpPr>
        <p:spPr>
          <a:xfrm>
            <a:off x="7933200" y="4258972"/>
            <a:ext cx="4697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Leo </a:t>
            </a:r>
            <a:r>
              <a:rPr lang="en-US" sz="2400" dirty="0" err="1"/>
              <a:t>Xinyue</a:t>
            </a:r>
            <a:r>
              <a:rPr lang="en-US" sz="2400" dirty="0"/>
              <a:t> Zhang</a:t>
            </a:r>
          </a:p>
          <a:p>
            <a:r>
              <a:rPr lang="en-US" sz="2400" dirty="0"/>
              <a:t>PhD Student,</a:t>
            </a:r>
          </a:p>
          <a:p>
            <a:r>
              <a:rPr lang="en-US" sz="2400" dirty="0"/>
              <a:t>Clinical NLP</a:t>
            </a:r>
          </a:p>
        </p:txBody>
      </p:sp>
      <p:pic>
        <p:nvPicPr>
          <p:cNvPr id="7" name="Picture 6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86AE326C-B274-1872-5776-7FFAE219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17" y="1088721"/>
            <a:ext cx="2514600" cy="2787650"/>
          </a:xfrm>
          <a:prstGeom prst="rect">
            <a:avLst/>
          </a:prstGeom>
        </p:spPr>
      </p:pic>
      <p:pic>
        <p:nvPicPr>
          <p:cNvPr id="3" name="Picture 2" descr="A close-up of a person&#10;&#10;Description automatically generated">
            <a:extLst>
              <a:ext uri="{FF2B5EF4-FFF2-40B4-BE49-F238E27FC236}">
                <a16:creationId xmlns:a16="http://schemas.microsoft.com/office/drawing/2014/main" id="{DC6877EE-7F19-E35B-7A58-877C24BC7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3"/>
          <a:stretch/>
        </p:blipFill>
        <p:spPr>
          <a:xfrm>
            <a:off x="7933200" y="1088721"/>
            <a:ext cx="251460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323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C44C-AA8B-394D-939D-4AFA4A09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is everywhere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444-05CE-92FC-78A0-D3563238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682348"/>
            <a:ext cx="6201216" cy="610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F19B8-44ED-9F8B-9B8E-CC3F7E7E46F0}"/>
              </a:ext>
            </a:extLst>
          </p:cNvPr>
          <p:cNvSpPr txBox="1"/>
          <p:nvPr/>
        </p:nvSpPr>
        <p:spPr>
          <a:xfrm>
            <a:off x="7245264" y="5330952"/>
            <a:ext cx="336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Never Sleeps 10.0 from </a:t>
            </a:r>
            <a:r>
              <a:rPr lang="en-US" sz="2400" dirty="0" err="1"/>
              <a:t>domo.com</a:t>
            </a:r>
            <a:r>
              <a:rPr lang="en-US" sz="2400" dirty="0"/>
              <a:t> (April 2022)</a:t>
            </a:r>
          </a:p>
        </p:txBody>
      </p:sp>
    </p:spTree>
    <p:extLst>
      <p:ext uri="{BB962C8B-B14F-4D97-AF65-F5344CB8AC3E}">
        <p14:creationId xmlns:p14="http://schemas.microsoft.com/office/powerpoint/2010/main" val="6293816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4A0C-684A-3B7D-7C91-C47F021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3504E-7CE3-1C99-D763-43F173F95206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AEB7D8-A658-A723-9DC3-0C9559DAD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A5D966C1-7F0F-6CB9-B85C-F7A91F5B3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2475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57A3-0C86-6213-F404-FE56DC7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59008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health records (EHRs) – structured and unstructured information</a:t>
            </a:r>
          </a:p>
        </p:txBody>
      </p:sp>
      <p:pic>
        <p:nvPicPr>
          <p:cNvPr id="2050" name="Picture 2" descr="Blood test deception (part 4/4) - Dave Hompes">
            <a:extLst>
              <a:ext uri="{FF2B5EF4-FFF2-40B4-BE49-F238E27FC236}">
                <a16:creationId xmlns:a16="http://schemas.microsoft.com/office/drawing/2014/main" id="{DF48AC3D-267D-7FCD-72B4-BC5634D3C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4" b="48150"/>
          <a:stretch/>
        </p:blipFill>
        <p:spPr bwMode="auto">
          <a:xfrm>
            <a:off x="437363" y="760838"/>
            <a:ext cx="3230829" cy="41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SNOMED Confluence">
            <a:extLst>
              <a:ext uri="{FF2B5EF4-FFF2-40B4-BE49-F238E27FC236}">
                <a16:creationId xmlns:a16="http://schemas.microsoft.com/office/drawing/2014/main" id="{1DCD09BC-3144-C3E2-AF44-E86C14B4E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3" t="-4781" r="14314" b="4781"/>
          <a:stretch/>
        </p:blipFill>
        <p:spPr bwMode="auto">
          <a:xfrm>
            <a:off x="2152437" y="1620000"/>
            <a:ext cx="4119985" cy="52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13A563-BEF9-8CF3-8B94-20C96CB8F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6632"/>
          <a:stretch/>
        </p:blipFill>
        <p:spPr bwMode="auto">
          <a:xfrm>
            <a:off x="5839968" y="1463665"/>
            <a:ext cx="6047244" cy="39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221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6DEB-4588-133C-8398-2AACFB56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unstructured, textual information is in an EHR?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6E65-5FF0-D423-6003-897998BA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" y="900000"/>
            <a:ext cx="10297729" cy="57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61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1C84A89-6C37-897D-80D3-C3022D45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An example – Mini Mental State Examinations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5D245-EC11-AA07-83BA-DFA7C4F3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r="14565" b="2"/>
          <a:stretch/>
        </p:blipFill>
        <p:spPr>
          <a:xfrm>
            <a:off x="0" y="1088721"/>
            <a:ext cx="5856000" cy="48605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FA8BC-F03A-F02A-623F-BD247CBE9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6" t="12192" r="-10887" b="7144"/>
          <a:stretch/>
        </p:blipFill>
        <p:spPr>
          <a:xfrm>
            <a:off x="6920883" y="1088356"/>
            <a:ext cx="5376333" cy="4860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7243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81B76F-9674-B0C1-9F11-FF4C57E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4B36F7-F3CB-746B-83AE-C5567E66F219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770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4D79-3F1C-4D78-3839-A9DE6560C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400E1-C28D-79DE-8019-9E531AB8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5D388-65E7-EE13-C45D-EA68BC6BBF1C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5C065-39B8-2B70-15E2-938EE8AC3094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80C8BC7-E1ED-0223-CB7A-844D916F5C7A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2545969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10401</TotalTime>
  <Words>285</Words>
  <Application>Microsoft Macintosh PowerPoint</Application>
  <PresentationFormat>Widescreen</PresentationFormat>
  <Paragraphs>58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Georgia</vt:lpstr>
      <vt:lpstr>KCL CTEL presentation template_180112</vt:lpstr>
      <vt:lpstr>Natural Language Processing  NLP in one day</vt:lpstr>
      <vt:lpstr>Introduction</vt:lpstr>
      <vt:lpstr>Text is everywhere</vt:lpstr>
      <vt:lpstr>Generative AI</vt:lpstr>
      <vt:lpstr>Electronic health records (EHRs) – structured and unstructured information</vt:lpstr>
      <vt:lpstr>How much unstructured, textual information is in an EHR?</vt:lpstr>
      <vt:lpstr>An example – Mini Mental State Examinations</vt:lpstr>
      <vt:lpstr>This course</vt:lpstr>
      <vt:lpstr>This course</vt:lpstr>
      <vt:lpstr>This course</vt:lpstr>
      <vt:lpstr>This course</vt:lpstr>
      <vt:lpstr>This course</vt:lpstr>
      <vt:lpstr>Course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170</cp:revision>
  <dcterms:created xsi:type="dcterms:W3CDTF">2018-06-13T12:38:06Z</dcterms:created>
  <dcterms:modified xsi:type="dcterms:W3CDTF">2024-10-22T20:21:41Z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